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4" r:id="rId2"/>
    <p:sldId id="274" r:id="rId3"/>
    <p:sldId id="275" r:id="rId4"/>
    <p:sldId id="291" r:id="rId5"/>
    <p:sldId id="277" r:id="rId6"/>
    <p:sldId id="285" r:id="rId7"/>
    <p:sldId id="278" r:id="rId8"/>
    <p:sldId id="315" r:id="rId9"/>
    <p:sldId id="279" r:id="rId10"/>
    <p:sldId id="332" r:id="rId11"/>
    <p:sldId id="333" r:id="rId12"/>
    <p:sldId id="334" r:id="rId13"/>
    <p:sldId id="335" r:id="rId14"/>
    <p:sldId id="336" r:id="rId15"/>
    <p:sldId id="321" r:id="rId16"/>
    <p:sldId id="322" r:id="rId17"/>
    <p:sldId id="324" r:id="rId18"/>
    <p:sldId id="286" r:id="rId19"/>
    <p:sldId id="317" r:id="rId20"/>
    <p:sldId id="318" r:id="rId21"/>
    <p:sldId id="319" r:id="rId22"/>
    <p:sldId id="320" r:id="rId23"/>
    <p:sldId id="323" r:id="rId24"/>
    <p:sldId id="327" r:id="rId25"/>
    <p:sldId id="328" r:id="rId26"/>
    <p:sldId id="329" r:id="rId27"/>
    <p:sldId id="330" r:id="rId28"/>
    <p:sldId id="331" r:id="rId29"/>
    <p:sldId id="280" r:id="rId30"/>
    <p:sldId id="281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A94"/>
    <a:srgbClr val="F9F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0" autoAdjust="0"/>
    <p:restoredTop sz="83102" autoAdjust="0"/>
  </p:normalViewPr>
  <p:slideViewPr>
    <p:cSldViewPr snapToGrid="0" showGuides="1">
      <p:cViewPr varScale="1">
        <p:scale>
          <a:sx n="55" d="100"/>
          <a:sy n="55" d="100"/>
        </p:scale>
        <p:origin x="944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7851A-AA54-406E-A18E-AFFE154284C6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69714-6746-456B-9116-7197F60F65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25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메인 페이지</a:t>
            </a:r>
            <a:endParaRPr lang="en-US" altLang="ko-KR" dirty="0"/>
          </a:p>
          <a:p>
            <a:r>
              <a:rPr lang="en-US" altLang="ko-KR" dirty="0"/>
              <a:t>&gt; </a:t>
            </a:r>
            <a:r>
              <a:rPr lang="ko-KR" altLang="en-US" dirty="0"/>
              <a:t>모든 카테고리의 프로젝트 중 인기</a:t>
            </a:r>
            <a:r>
              <a:rPr lang="en-US" altLang="ko-KR" dirty="0"/>
              <a:t>/</a:t>
            </a:r>
            <a:r>
              <a:rPr lang="ko-KR" altLang="en-US" dirty="0"/>
              <a:t>성공임박</a:t>
            </a:r>
            <a:r>
              <a:rPr lang="en-US" altLang="ko-KR" dirty="0"/>
              <a:t>/</a:t>
            </a:r>
            <a:r>
              <a:rPr lang="ko-KR" altLang="en-US" dirty="0"/>
              <a:t>신규 순으로 뽑은 프로젝트 목록을 보여준다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0819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실시간으로 경매장 페이지 구현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</a:t>
            </a:r>
            <a:r>
              <a:rPr lang="ko-KR" altLang="en-US" dirty="0"/>
              <a:t>개의 아이디로 로그인 하여 서로 입찰을 주고받는 부분을 확인할 수 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소켓을 통해 서버에서 멘트를 전달해주며</a:t>
            </a:r>
            <a:r>
              <a:rPr lang="en-US" altLang="ko-KR" dirty="0"/>
              <a:t>, ajax</a:t>
            </a:r>
            <a:r>
              <a:rPr lang="ko-KR" altLang="en-US" dirty="0"/>
              <a:t>를 사용하여 </a:t>
            </a:r>
            <a:r>
              <a:rPr lang="ko-KR" altLang="en-US" dirty="0" err="1"/>
              <a:t>입찰되는대로</a:t>
            </a:r>
            <a:r>
              <a:rPr lang="ko-KR" altLang="en-US" dirty="0"/>
              <a:t> </a:t>
            </a:r>
            <a:r>
              <a:rPr lang="ko-KR" altLang="en-US" dirty="0" err="1"/>
              <a:t>입찰가와</a:t>
            </a:r>
            <a:r>
              <a:rPr lang="ko-KR" altLang="en-US" dirty="0"/>
              <a:t> 입찰할 수 있는 가격을 </a:t>
            </a:r>
            <a:r>
              <a:rPr lang="ko-KR" altLang="en-US" dirty="0" err="1"/>
              <a:t>바꿔줌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0656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종료된 경매 목록 확인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제일 최근에 종료된 경매와 그 이전에 종료된 경매내역을 확인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41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제일 최근에 종료된 경매내용을 확인할 수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누가 얼마에 낙찰했는지  등 확인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72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창작자는 자신의 프로젝트 일정을 달력으로 관리할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461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일정추가 </a:t>
            </a:r>
            <a:r>
              <a:rPr lang="en-US" altLang="ko-KR" dirty="0"/>
              <a:t>– </a:t>
            </a:r>
            <a:r>
              <a:rPr lang="ko-KR" altLang="en-US" dirty="0"/>
              <a:t>원하는 날짜를 드래그로 선택하여 일정을 추가할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733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일정삭제 </a:t>
            </a:r>
            <a:r>
              <a:rPr lang="en-US" altLang="ko-KR" dirty="0"/>
              <a:t>– </a:t>
            </a:r>
            <a:r>
              <a:rPr lang="ko-KR" altLang="en-US" dirty="0"/>
              <a:t>삭제하고자 하는 일정을 더블 클릭하여 삭제할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01315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제일 최근에 종료된 경매내용을 확인할 수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누가 얼마에 낙찰했는지  등 확인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72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제일 최근에 종료된 경매내용을 확인할 수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누가 얼마에 낙찰했는지  등 확인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72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제일 최근에 종료된 경매내용을 확인할 수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누가 얼마에 낙찰했는지  등 확인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72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제일 최근에 종료된 경매내용을 확인할 수 있으며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누가 얼마에 낙찰했는지  등 확인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472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펀딩하기</a:t>
            </a:r>
            <a:r>
              <a:rPr lang="ko-KR" altLang="en-US" dirty="0"/>
              <a:t> 메인 페이지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전체보기에서는 메인 페이지와 동일하게 모든 프로젝트의 인기</a:t>
            </a:r>
            <a:r>
              <a:rPr lang="en-US" altLang="ko-KR" dirty="0"/>
              <a:t>/</a:t>
            </a:r>
            <a:r>
              <a:rPr lang="ko-KR" altLang="en-US" dirty="0"/>
              <a:t>성공임박</a:t>
            </a:r>
            <a:r>
              <a:rPr lang="en-US" altLang="ko-KR" dirty="0"/>
              <a:t>/</a:t>
            </a:r>
            <a:r>
              <a:rPr lang="ko-KR" altLang="en-US" dirty="0"/>
              <a:t>신규 순으로 뽑은 목록을 보여준다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카테고리를 선택한 경우</a:t>
            </a:r>
            <a:r>
              <a:rPr lang="en-US" altLang="ko-KR" dirty="0"/>
              <a:t>, </a:t>
            </a:r>
            <a:r>
              <a:rPr lang="ko-KR" altLang="en-US" dirty="0"/>
              <a:t>해당하는 카테고리의 프로젝트 목록을 보여준다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진행중인 프로젝트의 목록만 출력하며</a:t>
            </a:r>
            <a:r>
              <a:rPr lang="en-US" altLang="ko-KR" dirty="0"/>
              <a:t>, </a:t>
            </a:r>
            <a:r>
              <a:rPr lang="ko-KR" altLang="en-US" dirty="0"/>
              <a:t>후원 총 금액</a:t>
            </a:r>
            <a:r>
              <a:rPr lang="en-US" altLang="ko-KR" dirty="0"/>
              <a:t>, </a:t>
            </a:r>
            <a:r>
              <a:rPr lang="ko-KR" altLang="en-US" dirty="0" err="1"/>
              <a:t>펀딩달성률</a:t>
            </a:r>
            <a:r>
              <a:rPr lang="en-US" altLang="ko-KR" dirty="0"/>
              <a:t>, </a:t>
            </a:r>
            <a:r>
              <a:rPr lang="ko-KR" altLang="en-US" dirty="0"/>
              <a:t>종료일까지의 남은 기간을 확인할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63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펀딩하기</a:t>
            </a:r>
            <a:r>
              <a:rPr lang="ko-KR" altLang="en-US" dirty="0"/>
              <a:t> 상세 페이지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프로젝트의 전체적인 관련 정보를 확인할 수 있다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프로젝트 설명 및 공지사항</a:t>
            </a:r>
            <a:r>
              <a:rPr lang="en-US" altLang="ko-KR" dirty="0"/>
              <a:t>, </a:t>
            </a:r>
            <a:r>
              <a:rPr lang="ko-KR" altLang="en-US" dirty="0"/>
              <a:t>프로젝트 패키지 구성을 확인할 수 있으며</a:t>
            </a:r>
            <a:r>
              <a:rPr lang="en-US" altLang="ko-KR" dirty="0"/>
              <a:t> </a:t>
            </a:r>
            <a:r>
              <a:rPr lang="ko-KR" altLang="en-US" dirty="0"/>
              <a:t>진행중인 </a:t>
            </a:r>
            <a:r>
              <a:rPr lang="ko-KR" altLang="en-US" dirty="0" err="1"/>
              <a:t>펀딩의</a:t>
            </a:r>
            <a:r>
              <a:rPr lang="ko-KR" altLang="en-US" dirty="0"/>
              <a:t> 현황을 확인할 수 있다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총 후원자의 성비</a:t>
            </a:r>
            <a:r>
              <a:rPr lang="en-US" altLang="ko-KR" dirty="0"/>
              <a:t>, </a:t>
            </a:r>
            <a:r>
              <a:rPr lang="ko-KR" altLang="en-US" dirty="0"/>
              <a:t>연령대에 따른 그래프를 제공함으로써 기준에 따른 선호도를 파악할 수 있다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회원의 경우</a:t>
            </a:r>
            <a:r>
              <a:rPr lang="en-US" altLang="ko-KR" dirty="0"/>
              <a:t> </a:t>
            </a:r>
            <a:r>
              <a:rPr lang="ko-KR" altLang="en-US" dirty="0"/>
              <a:t>관리자에게 신고하기</a:t>
            </a:r>
            <a:r>
              <a:rPr lang="en-US" altLang="ko-KR" dirty="0"/>
              <a:t>, </a:t>
            </a:r>
            <a:r>
              <a:rPr lang="ko-KR" altLang="en-US" dirty="0"/>
              <a:t>창작자에게 문의하기</a:t>
            </a:r>
            <a:r>
              <a:rPr lang="en-US" altLang="ko-KR" dirty="0"/>
              <a:t>, </a:t>
            </a:r>
            <a:r>
              <a:rPr lang="ko-KR" altLang="en-US" dirty="0"/>
              <a:t>프로젝트 </a:t>
            </a:r>
            <a:r>
              <a:rPr lang="ko-KR" altLang="en-US" dirty="0" err="1"/>
              <a:t>찜하기</a:t>
            </a:r>
            <a:r>
              <a:rPr lang="en-US" altLang="ko-KR" dirty="0"/>
              <a:t>,</a:t>
            </a:r>
            <a:r>
              <a:rPr lang="ko-KR" altLang="en-US" dirty="0"/>
              <a:t> 후원하기 기능을 사용할 수 있다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신고하기는 프로젝트 연관성</a:t>
            </a:r>
            <a:r>
              <a:rPr lang="en-US" altLang="ko-KR" dirty="0"/>
              <a:t>, </a:t>
            </a:r>
            <a:r>
              <a:rPr lang="ko-KR" altLang="en-US" dirty="0"/>
              <a:t>욕설</a:t>
            </a:r>
            <a:r>
              <a:rPr lang="en-US" altLang="ko-KR" dirty="0"/>
              <a:t>/</a:t>
            </a:r>
            <a:r>
              <a:rPr lang="ko-KR" altLang="en-US" dirty="0"/>
              <a:t>비방</a:t>
            </a:r>
            <a:r>
              <a:rPr lang="en-US" altLang="ko-KR" dirty="0"/>
              <a:t>, </a:t>
            </a:r>
            <a:r>
              <a:rPr lang="ko-KR" altLang="en-US" dirty="0"/>
              <a:t>허위사실유포</a:t>
            </a:r>
            <a:r>
              <a:rPr lang="en-US" altLang="ko-KR" dirty="0"/>
              <a:t>, </a:t>
            </a:r>
            <a:r>
              <a:rPr lang="ko-KR" altLang="en-US" dirty="0"/>
              <a:t>기타 카테고리로 구분하여 신고할 수 있다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찜하기는 하트 아이콘을 클릭하면 </a:t>
            </a:r>
            <a:r>
              <a:rPr lang="en-US" altLang="ko-KR" dirty="0"/>
              <a:t>ajax</a:t>
            </a:r>
            <a:r>
              <a:rPr lang="ko-KR" altLang="en-US" dirty="0"/>
              <a:t>를 이용하여 사용자의 </a:t>
            </a:r>
            <a:r>
              <a:rPr lang="ko-KR" altLang="en-US" dirty="0" err="1"/>
              <a:t>찜하기</a:t>
            </a:r>
            <a:r>
              <a:rPr lang="ko-KR" altLang="en-US" dirty="0"/>
              <a:t> 목록에 해당 프로젝트를 삽입</a:t>
            </a:r>
            <a:r>
              <a:rPr lang="en-US" altLang="ko-KR" dirty="0"/>
              <a:t>/</a:t>
            </a:r>
            <a:r>
              <a:rPr lang="ko-KR" altLang="en-US" dirty="0"/>
              <a:t>삭제할 수 있고</a:t>
            </a:r>
            <a:r>
              <a:rPr lang="en-US" altLang="ko-KR" dirty="0"/>
              <a:t>, </a:t>
            </a:r>
            <a:r>
              <a:rPr lang="ko-KR" altLang="en-US" dirty="0" err="1"/>
              <a:t>찜하기</a:t>
            </a:r>
            <a:r>
              <a:rPr lang="ko-KR" altLang="en-US" dirty="0"/>
              <a:t> 목록은 마이페이지에서 확인할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7546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펀딩하기</a:t>
            </a:r>
            <a:r>
              <a:rPr lang="ko-KR" altLang="en-US" dirty="0"/>
              <a:t> 결제 페이지</a:t>
            </a:r>
            <a:endParaRPr lang="en-US" altLang="ko-KR" dirty="0"/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후원하고자 하는 프로젝트 패키지 </a:t>
            </a:r>
            <a:r>
              <a:rPr lang="ko-KR" altLang="en-US" dirty="0" err="1"/>
              <a:t>선택시</a:t>
            </a:r>
            <a:r>
              <a:rPr lang="en-US" altLang="ko-KR" dirty="0"/>
              <a:t>, </a:t>
            </a:r>
            <a:r>
              <a:rPr lang="ko-KR" altLang="en-US" dirty="0"/>
              <a:t>결제 페이지로 이동한다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결제 페이지에서는 프로젝트</a:t>
            </a:r>
            <a:r>
              <a:rPr lang="en-US" altLang="ko-KR" dirty="0"/>
              <a:t>, </a:t>
            </a:r>
            <a:r>
              <a:rPr lang="ko-KR" altLang="en-US" dirty="0"/>
              <a:t>프로젝트 패키지 및</a:t>
            </a:r>
            <a:r>
              <a:rPr lang="en-US" altLang="ko-KR" dirty="0"/>
              <a:t> </a:t>
            </a:r>
            <a:r>
              <a:rPr lang="ko-KR" altLang="en-US" dirty="0" err="1"/>
              <a:t>배송받을</a:t>
            </a:r>
            <a:r>
              <a:rPr lang="ko-KR" altLang="en-US" dirty="0"/>
              <a:t> 후원자의 정보를 확인할 수 있다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배송비를 포함한 최종 후원 금액을 확인할 수 있으며</a:t>
            </a:r>
            <a:r>
              <a:rPr lang="en-US" altLang="ko-KR" dirty="0"/>
              <a:t>, </a:t>
            </a:r>
            <a:r>
              <a:rPr lang="ko-KR" altLang="en-US" dirty="0"/>
              <a:t>후원하기를 클릭하면 결제가 진행된다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4575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펀딩하기</a:t>
            </a:r>
            <a:r>
              <a:rPr lang="ko-KR" altLang="en-US" dirty="0"/>
              <a:t> 결제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ko-KR" altLang="en-US" dirty="0"/>
              <a:t>결제는 </a:t>
            </a:r>
            <a:r>
              <a:rPr lang="ko-KR" altLang="en-US" dirty="0" err="1"/>
              <a:t>아임포트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를 사용하였고</a:t>
            </a:r>
            <a:r>
              <a:rPr lang="en-US" altLang="ko-KR" dirty="0"/>
              <a:t>, PG</a:t>
            </a:r>
            <a:r>
              <a:rPr lang="ko-KR" altLang="en-US" dirty="0"/>
              <a:t>사로 카카오 페이를 연결하여 구현하였다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모바일 </a:t>
            </a:r>
            <a:r>
              <a:rPr lang="en-US" altLang="ko-KR" dirty="0"/>
              <a:t>QR </a:t>
            </a:r>
            <a:r>
              <a:rPr lang="ko-KR" altLang="en-US" dirty="0"/>
              <a:t>스캔 또는 개인정보 입력을 통해 카카오 메시지를 </a:t>
            </a:r>
            <a:r>
              <a:rPr lang="ko-KR" altLang="en-US" dirty="0" err="1"/>
              <a:t>전송받아</a:t>
            </a:r>
            <a:r>
              <a:rPr lang="ko-KR" altLang="en-US" dirty="0"/>
              <a:t> 결제 가능하다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결제한 내역과 </a:t>
            </a:r>
            <a:r>
              <a:rPr lang="ko-KR" altLang="en-US" dirty="0" err="1"/>
              <a:t>아임포트의</a:t>
            </a:r>
            <a:r>
              <a:rPr lang="ko-KR" altLang="en-US" dirty="0"/>
              <a:t> 결과값을 비교한 후</a:t>
            </a:r>
            <a:r>
              <a:rPr lang="en-US" altLang="ko-KR" dirty="0"/>
              <a:t>, </a:t>
            </a:r>
            <a:r>
              <a:rPr lang="ko-KR" altLang="en-US" dirty="0"/>
              <a:t>동일한 경우에만 결제가 승인된다</a:t>
            </a:r>
            <a:r>
              <a:rPr lang="en-US" altLang="ko-KR" dirty="0"/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ko-KR" altLang="en-US" dirty="0"/>
              <a:t>결제한 내역은 회원 </a:t>
            </a:r>
            <a:r>
              <a:rPr lang="ko-KR" altLang="en-US" dirty="0" err="1"/>
              <a:t>펀딩</a:t>
            </a:r>
            <a:r>
              <a:rPr lang="ko-KR" altLang="en-US" dirty="0"/>
              <a:t> 내역에 저장되고</a:t>
            </a:r>
            <a:r>
              <a:rPr lang="en-US" altLang="ko-KR" dirty="0"/>
              <a:t>, </a:t>
            </a:r>
            <a:r>
              <a:rPr lang="ko-KR" altLang="en-US" dirty="0"/>
              <a:t>카카오 메시지를 통해 확인 가능하다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05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펀딩받기에서</a:t>
            </a:r>
            <a:r>
              <a:rPr lang="ko-KR" altLang="en-US" dirty="0"/>
              <a:t> 선택해 들어온 프로젝트의 정보를 확인 가능</a:t>
            </a:r>
            <a:endParaRPr lang="en-US" altLang="ko-KR" dirty="0"/>
          </a:p>
          <a:p>
            <a:r>
              <a:rPr lang="ko-KR" altLang="en-US" dirty="0"/>
              <a:t>그 중에서도 프로젝트에 참여한 후원자들의 성별 그래프 </a:t>
            </a:r>
            <a:r>
              <a:rPr lang="en-US" altLang="ko-KR" dirty="0"/>
              <a:t>/ </a:t>
            </a:r>
            <a:r>
              <a:rPr lang="ko-KR" altLang="en-US" dirty="0"/>
              <a:t>연령대 그래프를 확인할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후원자 목록 자세히 보기 </a:t>
            </a:r>
            <a:r>
              <a:rPr lang="en-US" altLang="ko-KR" dirty="0"/>
              <a:t>&lt; </a:t>
            </a:r>
            <a:r>
              <a:rPr lang="ko-KR" altLang="en-US" dirty="0"/>
              <a:t>버튼을 누르면 참여자 목록이 보이도록 페이지를 넘겨줌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27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선택한 프로젝트의 후원자 목록을 보여줌</a:t>
            </a:r>
            <a:endParaRPr lang="en-US" altLang="ko-KR" dirty="0"/>
          </a:p>
          <a:p>
            <a:r>
              <a:rPr lang="ko-KR" altLang="en-US" dirty="0"/>
              <a:t>닉네임 </a:t>
            </a:r>
            <a:r>
              <a:rPr lang="en-US" altLang="ko-KR" dirty="0"/>
              <a:t>/ </a:t>
            </a:r>
            <a:r>
              <a:rPr lang="ko-KR" altLang="en-US" dirty="0"/>
              <a:t>구매한 패키지 </a:t>
            </a:r>
            <a:r>
              <a:rPr lang="en-US" altLang="ko-KR" dirty="0"/>
              <a:t>/ </a:t>
            </a:r>
            <a:r>
              <a:rPr lang="ko-KR" altLang="en-US" dirty="0"/>
              <a:t>금액 </a:t>
            </a:r>
            <a:r>
              <a:rPr lang="en-US" altLang="ko-KR" dirty="0"/>
              <a:t>/ </a:t>
            </a:r>
            <a:r>
              <a:rPr lang="ko-KR" altLang="en-US" dirty="0"/>
              <a:t>결제날짜를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돌아가기 버튼은 </a:t>
            </a:r>
            <a:r>
              <a:rPr lang="en-US" altLang="ko-KR" dirty="0"/>
              <a:t>XXX , </a:t>
            </a:r>
            <a:r>
              <a:rPr lang="ko-KR" altLang="en-US" dirty="0"/>
              <a:t>좌측 </a:t>
            </a:r>
            <a:r>
              <a:rPr lang="ko-KR" altLang="en-US" dirty="0" err="1"/>
              <a:t>네비바로</a:t>
            </a:r>
            <a:r>
              <a:rPr lang="ko-KR" altLang="en-US" dirty="0"/>
              <a:t> 이동함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283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선택한 프로젝트의 지출과 수입을 관리할 수 있는 가계부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상단에는 가계부를 입력할 수 있는 창이 있고</a:t>
            </a:r>
            <a:r>
              <a:rPr lang="en-US" altLang="ko-KR" dirty="0"/>
              <a:t>, </a:t>
            </a:r>
            <a:r>
              <a:rPr lang="ko-KR" altLang="en-US" dirty="0"/>
              <a:t>버튼을 누르면 하단 가계부에 입력이 된다</a:t>
            </a:r>
            <a:r>
              <a:rPr lang="en-US" altLang="ko-KR" dirty="0"/>
              <a:t>. (</a:t>
            </a:r>
            <a:r>
              <a:rPr lang="ko-KR" altLang="en-US" dirty="0"/>
              <a:t>구현</a:t>
            </a:r>
            <a:r>
              <a:rPr lang="en-US" altLang="ko-KR" dirty="0"/>
              <a:t>X)</a:t>
            </a:r>
          </a:p>
          <a:p>
            <a:endParaRPr lang="en-US" altLang="ko-KR" dirty="0"/>
          </a:p>
          <a:p>
            <a:r>
              <a:rPr lang="ko-KR" altLang="en-US" dirty="0"/>
              <a:t>하단의 가계부는 수입 </a:t>
            </a:r>
            <a:r>
              <a:rPr lang="en-US" altLang="ko-KR" dirty="0"/>
              <a:t>/ </a:t>
            </a:r>
            <a:r>
              <a:rPr lang="ko-KR" altLang="en-US" dirty="0"/>
              <a:t>지출 </a:t>
            </a:r>
            <a:r>
              <a:rPr lang="en-US" altLang="ko-KR" dirty="0"/>
              <a:t>/ </a:t>
            </a:r>
            <a:r>
              <a:rPr lang="ko-KR" altLang="en-US" dirty="0"/>
              <a:t>영업이익으로 </a:t>
            </a:r>
            <a:r>
              <a:rPr lang="ko-KR" altLang="en-US" dirty="0" err="1"/>
              <a:t>나눠져있고</a:t>
            </a:r>
            <a:endParaRPr lang="en-US" altLang="ko-KR" dirty="0"/>
          </a:p>
          <a:p>
            <a:r>
              <a:rPr lang="ko-KR" altLang="en-US" dirty="0" err="1"/>
              <a:t>입력받은</a:t>
            </a:r>
            <a:r>
              <a:rPr lang="ko-KR" altLang="en-US" dirty="0"/>
              <a:t> 데이터를 유형으로 나눠서 보여준다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부가가치세</a:t>
            </a:r>
            <a:r>
              <a:rPr lang="en-US" altLang="ko-KR" dirty="0"/>
              <a:t>, </a:t>
            </a:r>
            <a:r>
              <a:rPr lang="ko-KR" altLang="en-US" dirty="0" err="1"/>
              <a:t>수수료등은</a:t>
            </a:r>
            <a:r>
              <a:rPr lang="ko-KR" altLang="en-US" dirty="0"/>
              <a:t> 총 수입에서 공제한다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664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경매 페이지에서 경매 진행중인 아이템과</a:t>
            </a:r>
            <a:r>
              <a:rPr lang="en-US" altLang="ko-KR" dirty="0"/>
              <a:t>, </a:t>
            </a:r>
            <a:r>
              <a:rPr lang="ko-KR" altLang="en-US" dirty="0"/>
              <a:t>경매 예정인 아이템을 확인</a:t>
            </a:r>
            <a:endParaRPr lang="en-US" altLang="ko-KR" dirty="0"/>
          </a:p>
          <a:p>
            <a:r>
              <a:rPr lang="ko-KR" altLang="en-US" dirty="0"/>
              <a:t>관리자는 경매를 등록할 수 있다</a:t>
            </a:r>
            <a:r>
              <a:rPr lang="en-US" altLang="ko-KR" dirty="0"/>
              <a:t>. &lt;&lt;</a:t>
            </a:r>
            <a:r>
              <a:rPr lang="ko-KR" altLang="en-US" dirty="0"/>
              <a:t> 등록은 구현돼 있으나</a:t>
            </a:r>
            <a:r>
              <a:rPr lang="en-US" altLang="ko-KR" dirty="0"/>
              <a:t>, </a:t>
            </a:r>
            <a:r>
              <a:rPr lang="ko-KR" altLang="en-US" dirty="0" err="1"/>
              <a:t>모든회원이</a:t>
            </a:r>
            <a:r>
              <a:rPr lang="ko-KR" altLang="en-US" dirty="0"/>
              <a:t> 가능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969714-6746-456B-9116-7197F60F65C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56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975FB-BB2F-404B-9FF9-5682F54C1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18CF5E5-537D-4FE5-AD92-468129105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5B00FB-7281-4B23-9440-493CD1899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799ACD-67E1-4BC7-BC5A-3B6410536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4564A0-9C16-4A21-B5FA-9A174D57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47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374646-7423-4D34-ADB3-9E79E940A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F7576E-250C-4221-8F3B-35963E7E0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52E21-6710-4BAB-B591-6627673DA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2E52F-0453-4567-B252-88D40E26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3721A0-D9C4-419F-A9B7-4A5EF76E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760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B2F0A79-590B-48E0-AFE3-8C8A12C376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C5D153-C892-4E2A-8504-02FCF701A0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2E8938-75ED-47A1-B247-1752ADA32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D509B-AA8B-4638-B82D-C223040A1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7CF617-75BE-4FC5-992C-59DAB8113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69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51BD37-650E-46B6-83F5-742FDF827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73C1C-305F-48D6-A3DD-F1544E3C2F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4B6D7-7DFD-4674-BAB0-41C96197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CC9C73-C4E1-42B3-B2BC-799F30A5F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6D3B17-5726-4441-8F7F-AD084974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54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F4332D-AC36-4E72-8599-BD796D9C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DD6325-CC3C-4F21-98B3-A1901A66D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997B91-A314-4E71-A52D-5D5C2BC3C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20AE0-D6CB-4765-99EA-030B64E7D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82A248-C437-47AE-BA77-E16E79D48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08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50A5A-13DD-43D0-9CD8-812CFFDC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E21D51-0BB4-4F27-A0D7-E6303C4DF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5D47F6-9C37-4DF6-A411-9EB5B2B1F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AAA2945-F65D-4047-B1BD-33B798F6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0AB0BC-D822-4794-B4E7-CBD36F6CB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AC968C-FB7F-4023-8499-B27DBFD0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2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075BB-543A-455A-93AE-8E4A26EE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904714-4DD2-4EDD-9440-1A7BEE3FF0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778D4D-AD58-4832-B91A-B5E1E36D8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5579CA3-032F-4E65-99E8-8A527647E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9DC9AC-51C7-47FE-9BF0-C66C78F4AC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F593BFC-C69C-42D9-BB4F-70AA1585A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616A175-20DD-4D0A-8EFC-02B2AE071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1A999C-F338-4458-A2B3-045F8E01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673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68A3F-5F64-4593-A42A-F87601D82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075F168-D593-4560-8675-BC3988E1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46F4DD-C31E-4B03-9EF0-ACD37D78E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2BBB5FB-FAC1-47B0-8EC8-AC21A3EE9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308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C147E37-3C1B-452F-898D-96F4DC15B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195711-73FB-45EA-A28C-2383AE2BF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9DCF32-0B3F-4A11-8473-F235BD0C0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209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B639E-F673-4DAC-9C91-349864FB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DC843D-9E32-4F67-9E2B-53B699B62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4109CE-410A-4E52-9489-0DD4757F9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7BE1CB-E953-43AE-895D-1D1D50F4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0809DB-D7A8-4B4E-AFED-7A7FB722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3DB392-7259-410D-8DD9-BA6A49B7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446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1AC8AA-C391-49E9-A35D-78EE0419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366E3-900E-46FB-A974-6981A0397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1C749DC-4CD4-4A83-AC1E-5877AB1746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F4981D2-4856-4AE4-9211-5995690EB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E480F2-566E-4EDE-A154-A5AC8F96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8BFEE-C28A-4DC9-8CA5-F8D9B8FB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53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229D28-2DCE-40C3-9668-28CAB621A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961709-41A5-4631-80DB-F0C6B07B6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708D4A-9741-4D18-A650-C6F1D01AC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514AB-A1FA-415C-91A1-CAC0E1980DE2}" type="datetimeFigureOut">
              <a:rPr lang="ko-KR" altLang="en-US" smtClean="0"/>
              <a:t>2021-09-06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752C41-E362-40B1-8694-3460EE7CEC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248C5E-26B2-4B17-AE26-ACB37AD05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7FCED-C7E5-4D9A-AF4F-A3249C9F72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04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1107740" y="2276186"/>
            <a:ext cx="14404541" cy="2305629"/>
            <a:chOff x="-1240569" y="2330332"/>
            <a:chExt cx="11772487" cy="1884336"/>
          </a:xfrm>
          <a:solidFill>
            <a:srgbClr val="69AA94">
              <a:alpha val="12000"/>
            </a:srgbClr>
          </a:solidFill>
        </p:grpSpPr>
        <p:sp>
          <p:nvSpPr>
            <p:cNvPr id="5" name="직사각형 4"/>
            <p:cNvSpPr/>
            <p:nvPr/>
          </p:nvSpPr>
          <p:spPr>
            <a:xfrm rot="2700000">
              <a:off x="4437779" y="2379286"/>
              <a:ext cx="1835381" cy="18353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" name="직사각형 5"/>
            <p:cNvSpPr/>
            <p:nvPr/>
          </p:nvSpPr>
          <p:spPr>
            <a:xfrm rot="2700000">
              <a:off x="3018192" y="2330332"/>
              <a:ext cx="1835381" cy="18353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7" name="직사각형 6"/>
            <p:cNvSpPr/>
            <p:nvPr/>
          </p:nvSpPr>
          <p:spPr>
            <a:xfrm rot="2700000">
              <a:off x="7276953" y="2379286"/>
              <a:ext cx="1835381" cy="18353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8" name="직사각형 7"/>
            <p:cNvSpPr/>
            <p:nvPr/>
          </p:nvSpPr>
          <p:spPr>
            <a:xfrm rot="2700000">
              <a:off x="5857366" y="2330333"/>
              <a:ext cx="1835381" cy="18353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9" name="직사각형 8"/>
            <p:cNvSpPr/>
            <p:nvPr/>
          </p:nvSpPr>
          <p:spPr>
            <a:xfrm rot="2700000">
              <a:off x="1598605" y="2379287"/>
              <a:ext cx="1835381" cy="18353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0" name="직사각형 9"/>
            <p:cNvSpPr/>
            <p:nvPr/>
          </p:nvSpPr>
          <p:spPr>
            <a:xfrm rot="2700000">
              <a:off x="179018" y="2330333"/>
              <a:ext cx="1835381" cy="18353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1" name="직사각형 10"/>
            <p:cNvSpPr/>
            <p:nvPr/>
          </p:nvSpPr>
          <p:spPr>
            <a:xfrm rot="2700000">
              <a:off x="8696537" y="2330333"/>
              <a:ext cx="1835381" cy="18353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12" name="직사각형 11"/>
            <p:cNvSpPr/>
            <p:nvPr/>
          </p:nvSpPr>
          <p:spPr>
            <a:xfrm rot="2700000">
              <a:off x="-1240569" y="2330333"/>
              <a:ext cx="1835381" cy="18353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44788" y="4689930"/>
            <a:ext cx="5088565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867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Project</a:t>
            </a:r>
          </a:p>
          <a:p>
            <a:pPr algn="r"/>
            <a:r>
              <a:rPr lang="en-US" altLang="ko-KR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 </a:t>
            </a:r>
            <a:endParaRPr lang="en-US" altLang="ko-KR" sz="18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Yoon 윤고딕 530_TT" panose="02090603020101020101" pitchFamily="18" charset="-127"/>
                <a:ea typeface="나눔바른고딕" panose="020B0603020101020101" pitchFamily="50" charset="-127"/>
              </a:rPr>
              <a:t>경지윤 김미나 문지원 </a:t>
            </a:r>
            <a:r>
              <a:rPr lang="ko-KR" altLang="en-US" sz="1867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Yoon 윤고딕 530_TT" panose="02090603020101020101" pitchFamily="18" charset="-127"/>
                <a:ea typeface="나눔바른고딕" panose="020B0603020101020101" pitchFamily="50" charset="-127"/>
              </a:rPr>
              <a:t>변소윤</a:t>
            </a:r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Yoon 윤고딕 530_TT" panose="02090603020101020101" pitchFamily="18" charset="-127"/>
                <a:ea typeface="나눔바른고딕" panose="020B0603020101020101" pitchFamily="50" charset="-127"/>
              </a:rPr>
              <a:t> 왕지민 </a:t>
            </a:r>
            <a:r>
              <a:rPr lang="ko-KR" altLang="en-US" sz="1867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Yoon 윤고딕 530_TT" panose="02090603020101020101" pitchFamily="18" charset="-127"/>
                <a:ea typeface="나눔바른고딕" panose="020B0603020101020101" pitchFamily="50" charset="-127"/>
              </a:rPr>
              <a:t>장예지</a:t>
            </a:r>
            <a:endParaRPr lang="en-US" altLang="ko-KR" sz="18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Yoon 윤고딕 530_TT" panose="02090603020101020101" pitchFamily="18" charset="-127"/>
              <a:ea typeface="Yoon 윤고딕 530_TT" panose="0209060302010102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633088" y="5666554"/>
            <a:ext cx="2304256" cy="60959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2065232" y="2490207"/>
            <a:ext cx="8061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ObThings</a:t>
            </a:r>
            <a:r>
              <a:rPr lang="en-US" altLang="ko-KR" sz="3200" spc="-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</a:t>
            </a:r>
            <a:r>
              <a:rPr lang="ko-KR" altLang="en-US" sz="3200" spc="-2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펀딩</a:t>
            </a:r>
            <a:r>
              <a:rPr lang="ko-KR" altLang="en-US" sz="3200" spc="-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Yoon 윤고딕 520_TT" panose="02090603020101020101" pitchFamily="18" charset="-127"/>
                <a:ea typeface="Yoon 윤고딕 520_TT" panose="02090603020101020101" pitchFamily="18" charset="-127"/>
              </a:rPr>
              <a:t> 사이트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9563" y="2993079"/>
            <a:ext cx="78728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400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HY헤드라인M" panose="020B0600000101010101" charset="-127"/>
                <a:ea typeface="HY헤드라인M" panose="020B0600000101010101" charset="-127"/>
              </a:rPr>
              <a:t>ObjectThings</a:t>
            </a:r>
            <a:endParaRPr lang="en-US" altLang="ko-KR" sz="6400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649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9CFB887-43DC-4715-99CE-D8F87136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833"/>
          <a:stretch/>
        </p:blipFill>
        <p:spPr>
          <a:xfrm>
            <a:off x="914400" y="1035864"/>
            <a:ext cx="5181600" cy="47596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5A0182-F7F5-4A44-A92E-7CE960C9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33" b="8934"/>
          <a:stretch/>
        </p:blipFill>
        <p:spPr>
          <a:xfrm>
            <a:off x="6336655" y="781307"/>
            <a:ext cx="5181600" cy="5893277"/>
          </a:xfrm>
          <a:prstGeom prst="rect">
            <a:avLst/>
          </a:prstGeom>
        </p:spPr>
      </p:pic>
      <p:sp>
        <p:nvSpPr>
          <p:cNvPr id="7" name="평행 사변형 6">
            <a:extLst>
              <a:ext uri="{FF2B5EF4-FFF2-40B4-BE49-F238E27FC236}">
                <a16:creationId xmlns:a16="http://schemas.microsoft.com/office/drawing/2014/main" id="{F017A678-C7F1-48AC-BA18-AB2A874F1CD3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0CE06E-255B-4233-9298-C9D56B582E27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0.  </a:t>
            </a:r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96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640C5-EEBF-422C-8A61-BA1D33B9A67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펀딩하기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3B359F-3792-4E20-919F-05AD6E819A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48862"/>
          <a:stretch/>
        </p:blipFill>
        <p:spPr>
          <a:xfrm>
            <a:off x="6209976" y="1117119"/>
            <a:ext cx="5319189" cy="499990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363F5C-4534-4A51-9EDC-B0567BC06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620"/>
          <a:stretch/>
        </p:blipFill>
        <p:spPr>
          <a:xfrm>
            <a:off x="662835" y="1117119"/>
            <a:ext cx="5331156" cy="499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20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640C5-EEBF-422C-8A61-BA1D33B9A67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펀딩하기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C9240C-C3A8-4B2C-9D2D-AB7EDD62D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4537"/>
          <a:stretch/>
        </p:blipFill>
        <p:spPr>
          <a:xfrm>
            <a:off x="2781" y="1035864"/>
            <a:ext cx="4313563" cy="51361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428B807-A2B9-4A85-B8B6-5EF17E4D00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247"/>
          <a:stretch/>
        </p:blipFill>
        <p:spPr>
          <a:xfrm>
            <a:off x="4082636" y="1035864"/>
            <a:ext cx="4313563" cy="49898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34528F8-F9B8-48CA-ADE5-00BA6C40F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105"/>
          <a:stretch/>
        </p:blipFill>
        <p:spPr>
          <a:xfrm>
            <a:off x="7885694" y="1035864"/>
            <a:ext cx="4306306" cy="498981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E47E206-623F-4A48-A5CA-7FFB9D3A90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/>
          <a:stretch/>
        </p:blipFill>
        <p:spPr>
          <a:xfrm>
            <a:off x="1852831" y="1811214"/>
            <a:ext cx="3578071" cy="3439116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DDA4ADA-AC53-4B7B-8708-A2592524DB6A}"/>
              </a:ext>
            </a:extLst>
          </p:cNvPr>
          <p:cNvGrpSpPr/>
          <p:nvPr/>
        </p:nvGrpSpPr>
        <p:grpSpPr>
          <a:xfrm>
            <a:off x="6929912" y="2689312"/>
            <a:ext cx="3245695" cy="1479375"/>
            <a:chOff x="7255732" y="2689312"/>
            <a:chExt cx="3245695" cy="147937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98283C4-BD5C-4705-9DA4-C376E3D21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55732" y="2689312"/>
              <a:ext cx="1635099" cy="14793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FF515920-8AA9-4513-A0C0-69D99B79B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76540" y="2689312"/>
              <a:ext cx="1624887" cy="147937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8563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62AC120-53C4-476C-9EBC-AFDC812A9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05" r="10410" b="29000"/>
          <a:stretch/>
        </p:blipFill>
        <p:spPr>
          <a:xfrm>
            <a:off x="4895893" y="1092740"/>
            <a:ext cx="6453352" cy="4869180"/>
          </a:xfrm>
          <a:prstGeom prst="rect">
            <a:avLst/>
          </a:prstGeom>
        </p:spPr>
      </p:pic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88406270-0C9F-4143-ACEB-F4490D14F8C1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7D5A0-8B4D-4426-89EF-B93172985D8A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펀딩하기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442EB96-E2F4-41A4-8EB8-7F95BB041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55" y="1092739"/>
            <a:ext cx="3223017" cy="486918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51E931-86B4-45B8-8071-4BF4CE826E6A}"/>
              </a:ext>
            </a:extLst>
          </p:cNvPr>
          <p:cNvSpPr/>
          <p:nvPr/>
        </p:nvSpPr>
        <p:spPr>
          <a:xfrm>
            <a:off x="833081" y="2278475"/>
            <a:ext cx="3223016" cy="123197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474D111-B0DC-4E07-9D85-73DFFF0B5F94}"/>
              </a:ext>
            </a:extLst>
          </p:cNvPr>
          <p:cNvSpPr/>
          <p:nvPr/>
        </p:nvSpPr>
        <p:spPr>
          <a:xfrm>
            <a:off x="4223329" y="2759322"/>
            <a:ext cx="515007" cy="270284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874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88406270-0C9F-4143-ACEB-F4490D14F8C1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C7D5A0-8B4D-4426-89EF-B93172985D8A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 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펀딩하기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F1D294-C124-4BBA-ADB8-7A3199197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21" r="19852"/>
          <a:stretch/>
        </p:blipFill>
        <p:spPr>
          <a:xfrm>
            <a:off x="147144" y="1035863"/>
            <a:ext cx="5948855" cy="53326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F91A315-1D2B-4877-B933-B0ACDE719C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5" r="19239"/>
          <a:stretch/>
        </p:blipFill>
        <p:spPr>
          <a:xfrm>
            <a:off x="6096000" y="1035863"/>
            <a:ext cx="5948856" cy="53326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2C0042-BDBA-4C1C-8DB6-71E44B2DA2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94" t="3219" r="21889" b="54176"/>
          <a:stretch/>
        </p:blipFill>
        <p:spPr>
          <a:xfrm>
            <a:off x="3424292" y="1826169"/>
            <a:ext cx="2041918" cy="32056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74439F8-4780-43B2-9843-445396857C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211" t="51379" r="20933" b="1878"/>
          <a:stretch/>
        </p:blipFill>
        <p:spPr>
          <a:xfrm>
            <a:off x="6336655" y="1826169"/>
            <a:ext cx="1881352" cy="3205655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502C57BD-3F87-473C-8AE2-094CD8FB155E}"/>
              </a:ext>
            </a:extLst>
          </p:cNvPr>
          <p:cNvSpPr/>
          <p:nvPr/>
        </p:nvSpPr>
        <p:spPr>
          <a:xfrm>
            <a:off x="5669913" y="2055129"/>
            <a:ext cx="515007" cy="270284"/>
          </a:xfrm>
          <a:prstGeom prst="rightArrow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4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펀딩받기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773137-271D-424B-BE47-983C1EA4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47750"/>
            <a:ext cx="109156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67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펀딩받기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A87BC4-0365-4596-B1B7-AAB6F88AF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0" y="760207"/>
            <a:ext cx="7812988" cy="609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15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 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펀딩받기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78175F-D3DC-47AD-9FB5-8FF886BD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713101"/>
            <a:ext cx="4871324" cy="60591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5D7A0B-4A40-413D-89A4-F13C0DDE4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1862138"/>
            <a:ext cx="6787147" cy="302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0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</a:t>
            </a:r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경매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19E4F85-DAF4-4166-9529-4E14EA69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45" y="1035864"/>
            <a:ext cx="10888619" cy="543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29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</a:t>
            </a:r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경매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1735FBE-0DCC-41E9-BB61-6B3A72686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9519"/>
            <a:ext cx="12173369" cy="493894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03A99A1-93D5-40DB-A389-0405FEAA0F4E}"/>
              </a:ext>
            </a:extLst>
          </p:cNvPr>
          <p:cNvSpPr/>
          <p:nvPr/>
        </p:nvSpPr>
        <p:spPr>
          <a:xfrm>
            <a:off x="2768600" y="2633133"/>
            <a:ext cx="1778000" cy="694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1436893-07D7-41D5-990A-BD10844461B3}"/>
              </a:ext>
            </a:extLst>
          </p:cNvPr>
          <p:cNvSpPr/>
          <p:nvPr/>
        </p:nvSpPr>
        <p:spPr>
          <a:xfrm>
            <a:off x="9203267" y="2633132"/>
            <a:ext cx="1778000" cy="69426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24D507A-3450-4CD6-A1AF-506934A1B926}"/>
              </a:ext>
            </a:extLst>
          </p:cNvPr>
          <p:cNvSpPr/>
          <p:nvPr/>
        </p:nvSpPr>
        <p:spPr>
          <a:xfrm>
            <a:off x="3040270" y="1847552"/>
            <a:ext cx="1621182" cy="3291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748D5AC-3C54-420D-B158-B00EB7DEEDE7}"/>
              </a:ext>
            </a:extLst>
          </p:cNvPr>
          <p:cNvSpPr/>
          <p:nvPr/>
        </p:nvSpPr>
        <p:spPr>
          <a:xfrm>
            <a:off x="9484139" y="1861767"/>
            <a:ext cx="1621182" cy="32911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54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rgbClr val="A7CD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692225" y="1158435"/>
            <a:ext cx="838828" cy="60959"/>
          </a:xfrm>
          <a:prstGeom prst="rect">
            <a:avLst/>
          </a:prstGeom>
          <a:solidFill>
            <a:srgbClr val="F9F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1851" y="275546"/>
            <a:ext cx="26882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333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  <a:endParaRPr lang="en-US" altLang="ko-KR" sz="5333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4D1E446-BA94-4200-81A1-94CA7AF92FAC}"/>
              </a:ext>
            </a:extLst>
          </p:cNvPr>
          <p:cNvSpPr/>
          <p:nvPr/>
        </p:nvSpPr>
        <p:spPr>
          <a:xfrm rot="3322621">
            <a:off x="4257333" y="2401335"/>
            <a:ext cx="3548416" cy="3548419"/>
          </a:xfrm>
          <a:prstGeom prst="rect">
            <a:avLst/>
          </a:prstGeom>
          <a:solidFill>
            <a:srgbClr val="C9E1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7F486C-C98E-48C7-99F1-0184332CBC90}"/>
              </a:ext>
            </a:extLst>
          </p:cNvPr>
          <p:cNvSpPr txBox="1"/>
          <p:nvPr/>
        </p:nvSpPr>
        <p:spPr>
          <a:xfrm>
            <a:off x="2032000" y="2306713"/>
            <a:ext cx="8128000" cy="3392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>
              <a:lnSpc>
                <a:spcPct val="150000"/>
              </a:lnSpc>
              <a:spcBef>
                <a:spcPts val="1067"/>
              </a:spcBef>
              <a:buFont typeface="+mj-lt"/>
              <a:buAutoNum type="arabicPeriod"/>
            </a:pP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en-US" altLang="ko-KR" sz="213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일정표</a:t>
            </a:r>
            <a:endParaRPr lang="en-US" altLang="ko-KR" sz="213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계층구조</a:t>
            </a:r>
            <a:endParaRPr lang="en-US" altLang="ko-KR" sz="213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13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endParaRPr lang="ko-KR" altLang="en-US" sz="2133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구현화면</a:t>
            </a:r>
            <a:endParaRPr lang="en-US" altLang="ko-KR" sz="2133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fontAlgn="base">
              <a:lnSpc>
                <a:spcPct val="150000"/>
              </a:lnSpc>
              <a:spcAft>
                <a:spcPts val="1600"/>
              </a:spcAft>
              <a:buFont typeface="+mj-lt"/>
              <a:buAutoNum type="arabicPeriod"/>
            </a:pPr>
            <a:r>
              <a:rPr lang="ko-KR" altLang="en-US" sz="2133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ko-KR" altLang="en-US" sz="2133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43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</a:t>
            </a:r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경매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7D157F-4F3B-4FE1-928C-92586FCD2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6" y="1035864"/>
            <a:ext cx="11188148" cy="555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68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 </a:t>
            </a:r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경매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481C8-2A55-4859-892B-028FCC999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698" y="849612"/>
            <a:ext cx="10899913" cy="537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5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 </a:t>
            </a:r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일정관리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AA1AD-C53F-450B-8CF0-793BB186DA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5"/>
          <a:stretch/>
        </p:blipFill>
        <p:spPr>
          <a:xfrm>
            <a:off x="2170155" y="720762"/>
            <a:ext cx="7851689" cy="59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9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 </a:t>
            </a:r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일정관리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255C13-ED27-4B74-B7E4-176B406CC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5" y="824709"/>
            <a:ext cx="10568659" cy="5726778"/>
          </a:xfrm>
          <a:prstGeom prst="rect">
            <a:avLst/>
          </a:prstGeom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B1109DB3-AE60-4BCF-BAD3-8E06A4AC8722}"/>
              </a:ext>
            </a:extLst>
          </p:cNvPr>
          <p:cNvCxnSpPr/>
          <p:nvPr/>
        </p:nvCxnSpPr>
        <p:spPr>
          <a:xfrm>
            <a:off x="4873214" y="3894268"/>
            <a:ext cx="3894268" cy="0"/>
          </a:xfrm>
          <a:prstGeom prst="straightConnector1">
            <a:avLst/>
          </a:prstGeom>
          <a:ln w="76200">
            <a:solidFill>
              <a:srgbClr val="69AA9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346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  </a:t>
            </a:r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일정관리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A1F77F-916D-476E-9529-89FC7615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34" y="810116"/>
            <a:ext cx="10595442" cy="5741291"/>
          </a:xfrm>
          <a:prstGeom prst="rect">
            <a:avLst/>
          </a:prstGeom>
        </p:spPr>
      </p:pic>
      <p:sp>
        <p:nvSpPr>
          <p:cNvPr id="4" name="화살표: 왼쪽 3">
            <a:extLst>
              <a:ext uri="{FF2B5EF4-FFF2-40B4-BE49-F238E27FC236}">
                <a16:creationId xmlns:a16="http://schemas.microsoft.com/office/drawing/2014/main" id="{4DCE181C-0AE6-4FBF-859E-8D84A8D39352}"/>
              </a:ext>
            </a:extLst>
          </p:cNvPr>
          <p:cNvSpPr/>
          <p:nvPr/>
        </p:nvSpPr>
        <p:spPr>
          <a:xfrm rot="2685149">
            <a:off x="4341766" y="3671077"/>
            <a:ext cx="602428" cy="548640"/>
          </a:xfrm>
          <a:prstGeom prst="leftArrow">
            <a:avLst>
              <a:gd name="adj1" fmla="val 36148"/>
              <a:gd name="adj2" fmla="val 56926"/>
            </a:avLst>
          </a:prstGeom>
          <a:solidFill>
            <a:srgbClr val="69AA94"/>
          </a:solidFill>
          <a:ln>
            <a:solidFill>
              <a:srgbClr val="69AA9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7921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?.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C:\Users\변소윤\Desktop\pprojject\myp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693" y="736671"/>
            <a:ext cx="8421502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11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?.</a:t>
            </a:r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C:\Users\변소윤\Desktop\pprojject\myp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516" y="805713"/>
            <a:ext cx="9088277" cy="576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380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?.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74" name="Picture 2" descr="C:\Users\변소윤\Desktop\pprojject\mypag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563" y="765541"/>
            <a:ext cx="8829006" cy="580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524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2159563" y="7129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?.</a:t>
            </a:r>
            <a:r>
              <a:rPr lang="ko-KR" altLang="en-US" sz="2667" b="1" spc="-4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마이페이지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098" name="Picture 2" descr="C:\Users\변소윤\Desktop\pprojject\mypag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75" y="797441"/>
            <a:ext cx="8240583" cy="58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3921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684511" y="3928190"/>
            <a:ext cx="838828" cy="62343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4511824" y="2756926"/>
            <a:ext cx="316835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333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en-US" altLang="ko-KR" sz="5333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96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59508" y="2572830"/>
            <a:ext cx="3744416" cy="1497765"/>
          </a:xfrm>
          <a:prstGeom prst="rect">
            <a:avLst/>
          </a:prstGeom>
          <a:solidFill>
            <a:srgbClr val="69AA9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096953" y="2585990"/>
            <a:ext cx="3744416" cy="1497765"/>
          </a:xfrm>
          <a:prstGeom prst="rect">
            <a:avLst/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03924" y="4070595"/>
            <a:ext cx="3744416" cy="1497765"/>
          </a:xfrm>
          <a:prstGeom prst="rect">
            <a:avLst/>
          </a:prstGeom>
          <a:solidFill>
            <a:srgbClr val="69AA94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59508" y="4070595"/>
            <a:ext cx="3744416" cy="1497765"/>
          </a:xfrm>
          <a:prstGeom prst="rect">
            <a:avLst/>
          </a:prstGeom>
          <a:solidFill>
            <a:srgbClr val="69AA94">
              <a:alpha val="4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590309" y="2564904"/>
            <a:ext cx="3011383" cy="3011381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92435" y="1913065"/>
            <a:ext cx="838828" cy="62343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4519748" y="741800"/>
            <a:ext cx="316835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333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개발환경</a:t>
            </a:r>
            <a:endParaRPr lang="en-US" altLang="ko-KR" sz="5333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21856" y="2647839"/>
            <a:ext cx="15361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b="1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개발기간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55F064-3E89-4646-A412-9CD2D9566CC8}"/>
              </a:ext>
            </a:extLst>
          </p:cNvPr>
          <p:cNvSpPr txBox="1"/>
          <p:nvPr/>
        </p:nvSpPr>
        <p:spPr>
          <a:xfrm>
            <a:off x="2390143" y="4145604"/>
            <a:ext cx="15361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b="1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</a:t>
            </a:r>
            <a:endParaRPr lang="ko-KR" altLang="en-US" sz="1867" b="1" i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5D58E4-929D-4E94-A7D7-1397A912D708}"/>
              </a:ext>
            </a:extLst>
          </p:cNvPr>
          <p:cNvSpPr txBox="1"/>
          <p:nvPr/>
        </p:nvSpPr>
        <p:spPr>
          <a:xfrm>
            <a:off x="9017907" y="2650191"/>
            <a:ext cx="15361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b="1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A078D5-F362-4A93-A8EB-AA15F54C65AD}"/>
              </a:ext>
            </a:extLst>
          </p:cNvPr>
          <p:cNvSpPr txBox="1"/>
          <p:nvPr/>
        </p:nvSpPr>
        <p:spPr>
          <a:xfrm>
            <a:off x="9080255" y="4096915"/>
            <a:ext cx="153617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67" b="1" i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2D917C-1CB2-4FCE-ABEC-4934EBEA9E56}"/>
              </a:ext>
            </a:extLst>
          </p:cNvPr>
          <p:cNvSpPr txBox="1"/>
          <p:nvPr/>
        </p:nvSpPr>
        <p:spPr>
          <a:xfrm>
            <a:off x="2421856" y="3133217"/>
            <a:ext cx="1536171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2021.08.10</a:t>
            </a:r>
          </a:p>
          <a:p>
            <a:r>
              <a:rPr lang="en-US" altLang="ko-KR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2021.09.02</a:t>
            </a:r>
            <a:endParaRPr lang="ko-KR" altLang="en-US" sz="18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5527AF-4A4D-40E7-B137-9498EF1B4142}"/>
              </a:ext>
            </a:extLst>
          </p:cNvPr>
          <p:cNvSpPr txBox="1"/>
          <p:nvPr/>
        </p:nvSpPr>
        <p:spPr>
          <a:xfrm>
            <a:off x="2421856" y="4650685"/>
            <a:ext cx="1889949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Windows</a:t>
            </a:r>
            <a:endParaRPr lang="ko-KR" altLang="en-US" sz="18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6EFF01-B83F-4F41-B004-72116764626B}"/>
              </a:ext>
            </a:extLst>
          </p:cNvPr>
          <p:cNvSpPr txBox="1"/>
          <p:nvPr/>
        </p:nvSpPr>
        <p:spPr>
          <a:xfrm>
            <a:off x="7752559" y="3059315"/>
            <a:ext cx="2073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 Developer,</a:t>
            </a:r>
          </a:p>
          <a:p>
            <a:pPr algn="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STS, </a:t>
            </a:r>
            <a:r>
              <a:rPr lang="en-US" altLang="ko-KR" sz="16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</a:t>
            </a:r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Oven, ERD Cloud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F80120-FFA4-49DA-ABFE-BE4ED0AB80DD}"/>
              </a:ext>
            </a:extLst>
          </p:cNvPr>
          <p:cNvSpPr txBox="1"/>
          <p:nvPr/>
        </p:nvSpPr>
        <p:spPr>
          <a:xfrm>
            <a:off x="7528959" y="4497860"/>
            <a:ext cx="23124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JAVA, HTML, CSS, JavaScript, PL/SQL, JSTL, Oracle</a:t>
            </a:r>
            <a:endParaRPr lang="ko-KR" altLang="en-US" sz="1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366" name="Picture 6" descr="크롬 - 무료 심벌 마크개 아이콘">
            <a:extLst>
              <a:ext uri="{FF2B5EF4-FFF2-40B4-BE49-F238E27FC236}">
                <a16:creationId xmlns:a16="http://schemas.microsoft.com/office/drawing/2014/main" id="{D865E290-5BE1-4807-A500-DC3D99839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812" y="4214757"/>
            <a:ext cx="856482" cy="85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달력">
            <a:extLst>
              <a:ext uri="{FF2B5EF4-FFF2-40B4-BE49-F238E27FC236}">
                <a16:creationId xmlns:a16="http://schemas.microsoft.com/office/drawing/2014/main" id="{04C62E8C-16C1-4E16-99C1-611EC56E2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30" y="3133217"/>
            <a:ext cx="811139" cy="81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수리 도구 무료 아이콘">
            <a:extLst>
              <a:ext uri="{FF2B5EF4-FFF2-40B4-BE49-F238E27FC236}">
                <a16:creationId xmlns:a16="http://schemas.microsoft.com/office/drawing/2014/main" id="{2E20C7E9-F0F4-4806-B998-3861C4E39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002" y="3244098"/>
            <a:ext cx="742897" cy="74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자바 무료 아이콘">
            <a:extLst>
              <a:ext uri="{FF2B5EF4-FFF2-40B4-BE49-F238E27FC236}">
                <a16:creationId xmlns:a16="http://schemas.microsoft.com/office/drawing/2014/main" id="{1200BB93-66EA-4289-890F-11201F64B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032" y="4234180"/>
            <a:ext cx="837059" cy="83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74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271797" y="2852936"/>
            <a:ext cx="3600400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333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endParaRPr lang="en-US" altLang="ko-KR" sz="5333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139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타원 76">
            <a:extLst>
              <a:ext uri="{FF2B5EF4-FFF2-40B4-BE49-F238E27FC236}">
                <a16:creationId xmlns:a16="http://schemas.microsoft.com/office/drawing/2014/main" id="{A22C9810-D4E8-4AF1-91D5-C1130F0049C0}"/>
              </a:ext>
            </a:extLst>
          </p:cNvPr>
          <p:cNvSpPr/>
          <p:nvPr/>
        </p:nvSpPr>
        <p:spPr>
          <a:xfrm>
            <a:off x="9285189" y="2379866"/>
            <a:ext cx="1924607" cy="1924604"/>
          </a:xfrm>
          <a:prstGeom prst="ellipse">
            <a:avLst/>
          </a:prstGeom>
          <a:solidFill>
            <a:srgbClr val="69AA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ea typeface="a파도소리" panose="02020600000000000000" pitchFamily="18" charset="-127"/>
            </a:endParaRPr>
          </a:p>
        </p:txBody>
      </p:sp>
      <p:sp>
        <p:nvSpPr>
          <p:cNvPr id="76" name="타원 75">
            <a:extLst>
              <a:ext uri="{FF2B5EF4-FFF2-40B4-BE49-F238E27FC236}">
                <a16:creationId xmlns:a16="http://schemas.microsoft.com/office/drawing/2014/main" id="{1A8255CC-6336-4E59-A715-F69B7B09B0B6}"/>
              </a:ext>
            </a:extLst>
          </p:cNvPr>
          <p:cNvSpPr/>
          <p:nvPr/>
        </p:nvSpPr>
        <p:spPr>
          <a:xfrm>
            <a:off x="6542887" y="2379866"/>
            <a:ext cx="1924607" cy="1924604"/>
          </a:xfrm>
          <a:prstGeom prst="ellipse">
            <a:avLst/>
          </a:prstGeom>
          <a:solidFill>
            <a:srgbClr val="69AA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ea typeface="a파도소리" panose="02020600000000000000" pitchFamily="18" charset="-127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29A9CE2-CEDC-43D7-B3E6-295B31635D62}"/>
              </a:ext>
            </a:extLst>
          </p:cNvPr>
          <p:cNvSpPr/>
          <p:nvPr/>
        </p:nvSpPr>
        <p:spPr>
          <a:xfrm>
            <a:off x="3778509" y="2379866"/>
            <a:ext cx="1924607" cy="1924604"/>
          </a:xfrm>
          <a:prstGeom prst="ellipse">
            <a:avLst/>
          </a:prstGeom>
          <a:solidFill>
            <a:srgbClr val="69AA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ea typeface="a파도소리" panose="02020600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4509" y="5135907"/>
            <a:ext cx="11442983" cy="228013"/>
          </a:xfrm>
          <a:prstGeom prst="rect">
            <a:avLst/>
          </a:prstGeom>
          <a:solidFill>
            <a:srgbClr val="69AA94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840739" y="2379866"/>
            <a:ext cx="1924607" cy="1924604"/>
          </a:xfrm>
          <a:prstGeom prst="ellipse">
            <a:avLst/>
          </a:prstGeom>
          <a:solidFill>
            <a:srgbClr val="69AA9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ea typeface="a파도소리" panose="02020600000000000000" pitchFamily="18" charset="-127"/>
            </a:endParaRPr>
          </a:p>
        </p:txBody>
      </p:sp>
      <p:sp>
        <p:nvSpPr>
          <p:cNvPr id="45" name="이등변 삼각형 44"/>
          <p:cNvSpPr/>
          <p:nvPr/>
        </p:nvSpPr>
        <p:spPr>
          <a:xfrm rot="10800000">
            <a:off x="1708745" y="4505439"/>
            <a:ext cx="222744" cy="192021"/>
          </a:xfrm>
          <a:prstGeom prst="triangle">
            <a:avLst/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5676586" y="1220755"/>
            <a:ext cx="838828" cy="62343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51851" y="260648"/>
            <a:ext cx="2688299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267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일정표</a:t>
            </a:r>
            <a:endParaRPr lang="en-US" altLang="ko-KR" sz="4267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E8A1DF-96EE-4309-8725-CAB6F15287CA}"/>
              </a:ext>
            </a:extLst>
          </p:cNvPr>
          <p:cNvSpPr txBox="1"/>
          <p:nvPr/>
        </p:nvSpPr>
        <p:spPr>
          <a:xfrm>
            <a:off x="443997" y="4677139"/>
            <a:ext cx="7104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8/10</a:t>
            </a:r>
            <a:endParaRPr lang="ko-KR" altLang="en-US" sz="1867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ADCA0C7-50F5-4A60-A17E-38684C03EBD4}"/>
              </a:ext>
            </a:extLst>
          </p:cNvPr>
          <p:cNvSpPr txBox="1"/>
          <p:nvPr/>
        </p:nvSpPr>
        <p:spPr>
          <a:xfrm>
            <a:off x="2510830" y="4677139"/>
            <a:ext cx="7088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8/12</a:t>
            </a:r>
            <a:endParaRPr lang="ko-KR" altLang="en-US" sz="1867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9274E1-619E-4D8E-A8A0-45E4D9C96DE1}"/>
              </a:ext>
            </a:extLst>
          </p:cNvPr>
          <p:cNvSpPr txBox="1"/>
          <p:nvPr/>
        </p:nvSpPr>
        <p:spPr>
          <a:xfrm>
            <a:off x="3306271" y="4677139"/>
            <a:ext cx="7088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8/13</a:t>
            </a:r>
            <a:endParaRPr lang="ko-KR" altLang="en-US" sz="1867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F51C950-6534-4AC7-BE71-0D29E9E64FA7}"/>
              </a:ext>
            </a:extLst>
          </p:cNvPr>
          <p:cNvSpPr txBox="1"/>
          <p:nvPr/>
        </p:nvSpPr>
        <p:spPr>
          <a:xfrm>
            <a:off x="5378034" y="4677139"/>
            <a:ext cx="7088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8/18</a:t>
            </a:r>
            <a:endParaRPr lang="ko-KR" altLang="en-US" sz="1867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5C6A91-8D9F-41E4-97C6-B7021488BA2C}"/>
              </a:ext>
            </a:extLst>
          </p:cNvPr>
          <p:cNvSpPr txBox="1"/>
          <p:nvPr/>
        </p:nvSpPr>
        <p:spPr>
          <a:xfrm>
            <a:off x="6072183" y="4677139"/>
            <a:ext cx="7088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8/19</a:t>
            </a:r>
            <a:endParaRPr lang="ko-KR" altLang="en-US" sz="1867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9496C38-8871-4BB9-8230-84AF6568B5E9}"/>
              </a:ext>
            </a:extLst>
          </p:cNvPr>
          <p:cNvSpPr txBox="1"/>
          <p:nvPr/>
        </p:nvSpPr>
        <p:spPr>
          <a:xfrm>
            <a:off x="8245238" y="4677139"/>
            <a:ext cx="7088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8/22</a:t>
            </a:r>
            <a:endParaRPr lang="ko-KR" altLang="en-US" sz="1867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14CD893-089D-4AF8-8745-884A95D34C94}"/>
              </a:ext>
            </a:extLst>
          </p:cNvPr>
          <p:cNvSpPr txBox="1"/>
          <p:nvPr/>
        </p:nvSpPr>
        <p:spPr>
          <a:xfrm>
            <a:off x="8858977" y="4677139"/>
            <a:ext cx="708848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8/23</a:t>
            </a:r>
            <a:endParaRPr lang="ko-KR" altLang="en-US" sz="1867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44DA25D-C24D-4E7E-9A73-37BB0B02969A}"/>
              </a:ext>
            </a:extLst>
          </p:cNvPr>
          <p:cNvSpPr txBox="1"/>
          <p:nvPr/>
        </p:nvSpPr>
        <p:spPr>
          <a:xfrm>
            <a:off x="10883599" y="4677139"/>
            <a:ext cx="570990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67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9/2</a:t>
            </a:r>
            <a:endParaRPr lang="ko-KR" altLang="en-US" sz="1867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7" name="이등변 삼각형 56">
            <a:extLst>
              <a:ext uri="{FF2B5EF4-FFF2-40B4-BE49-F238E27FC236}">
                <a16:creationId xmlns:a16="http://schemas.microsoft.com/office/drawing/2014/main" id="{998C28C1-B9AF-4FC0-813E-9B469EA2A90E}"/>
              </a:ext>
            </a:extLst>
          </p:cNvPr>
          <p:cNvSpPr/>
          <p:nvPr/>
        </p:nvSpPr>
        <p:spPr>
          <a:xfrm rot="10800000">
            <a:off x="4572709" y="4446368"/>
            <a:ext cx="222744" cy="192021"/>
          </a:xfrm>
          <a:prstGeom prst="triangle">
            <a:avLst/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67" name="이등변 삼각형 66">
            <a:extLst>
              <a:ext uri="{FF2B5EF4-FFF2-40B4-BE49-F238E27FC236}">
                <a16:creationId xmlns:a16="http://schemas.microsoft.com/office/drawing/2014/main" id="{48256C01-DA06-484E-BEB4-67A86A5D41FA}"/>
              </a:ext>
            </a:extLst>
          </p:cNvPr>
          <p:cNvSpPr/>
          <p:nvPr/>
        </p:nvSpPr>
        <p:spPr>
          <a:xfrm rot="10800000">
            <a:off x="7386784" y="4501438"/>
            <a:ext cx="222744" cy="192021"/>
          </a:xfrm>
          <a:prstGeom prst="triangle">
            <a:avLst/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98BC69DA-9074-4756-9640-E1FECFD8C93B}"/>
              </a:ext>
            </a:extLst>
          </p:cNvPr>
          <p:cNvSpPr/>
          <p:nvPr/>
        </p:nvSpPr>
        <p:spPr>
          <a:xfrm rot="10800000">
            <a:off x="10167281" y="4445200"/>
            <a:ext cx="222744" cy="192021"/>
          </a:xfrm>
          <a:prstGeom prst="triangle">
            <a:avLst/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EF9CF7-B564-4DFA-AF94-1EAE45D98FE9}"/>
              </a:ext>
            </a:extLst>
          </p:cNvPr>
          <p:cNvSpPr txBox="1"/>
          <p:nvPr/>
        </p:nvSpPr>
        <p:spPr>
          <a:xfrm>
            <a:off x="812149" y="3003661"/>
            <a:ext cx="198178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주제선정 및 </a:t>
            </a:r>
            <a:endParaRPr lang="en-US" altLang="ko-KR" sz="18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기능명세서 작성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FDB58B-B09C-41B3-BDC5-9E46A29C34E4}"/>
              </a:ext>
            </a:extLst>
          </p:cNvPr>
          <p:cNvSpPr txBox="1"/>
          <p:nvPr/>
        </p:nvSpPr>
        <p:spPr>
          <a:xfrm>
            <a:off x="3760958" y="3013360"/>
            <a:ext cx="198178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및</a:t>
            </a:r>
            <a:endParaRPr lang="en-US" altLang="ko-KR" sz="18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화면설계서 작성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CC0426-0D07-4776-85B5-6602AA7ED5A9}"/>
              </a:ext>
            </a:extLst>
          </p:cNvPr>
          <p:cNvSpPr txBox="1"/>
          <p:nvPr/>
        </p:nvSpPr>
        <p:spPr>
          <a:xfrm>
            <a:off x="6535349" y="2992289"/>
            <a:ext cx="198178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및</a:t>
            </a:r>
            <a:endParaRPr lang="en-US" altLang="ko-KR" sz="18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Script </a:t>
            </a:r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B06FAEE-3369-4137-8C1B-F4D6C512122D}"/>
              </a:ext>
            </a:extLst>
          </p:cNvPr>
          <p:cNvSpPr txBox="1"/>
          <p:nvPr/>
        </p:nvSpPr>
        <p:spPr>
          <a:xfrm>
            <a:off x="9267638" y="2880723"/>
            <a:ext cx="1981785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홈페이지 제작 및</a:t>
            </a:r>
            <a:endParaRPr lang="en-US" altLang="ko-KR" sz="1867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86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구현</a:t>
            </a:r>
          </a:p>
        </p:txBody>
      </p:sp>
    </p:spTree>
    <p:extLst>
      <p:ext uri="{BB962C8B-B14F-4D97-AF65-F5344CB8AC3E}">
        <p14:creationId xmlns:p14="http://schemas.microsoft.com/office/powerpoint/2010/main" val="1292346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684511" y="3928190"/>
            <a:ext cx="838828" cy="62343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4511824" y="2756926"/>
            <a:ext cx="316835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333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계층구조</a:t>
            </a:r>
            <a:endParaRPr lang="en-US" altLang="ko-KR" sz="5333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908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623393" y="-32492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계층구조</a:t>
            </a:r>
            <a:endParaRPr lang="en-US" altLang="ko-KR" sz="2667" b="1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F9F6ED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879DCD-9657-401D-AC3A-A04BAC5F0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61" y="617307"/>
            <a:ext cx="11112677" cy="620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35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684511" y="3928190"/>
            <a:ext cx="838828" cy="62343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4511824" y="2756926"/>
            <a:ext cx="316835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333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66050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평행 사변형 19">
            <a:extLst>
              <a:ext uri="{FF2B5EF4-FFF2-40B4-BE49-F238E27FC236}">
                <a16:creationId xmlns:a16="http://schemas.microsoft.com/office/drawing/2014/main" id="{477F6F12-A596-4CB4-A55E-DB77A6041566}"/>
              </a:ext>
            </a:extLst>
          </p:cNvPr>
          <p:cNvSpPr/>
          <p:nvPr/>
        </p:nvSpPr>
        <p:spPr>
          <a:xfrm rot="10800000" flipV="1">
            <a:off x="1391477" y="-411427"/>
            <a:ext cx="12193355" cy="1028733"/>
          </a:xfrm>
          <a:prstGeom prst="parallelogram">
            <a:avLst>
              <a:gd name="adj" fmla="val 77911"/>
            </a:avLst>
          </a:prstGeom>
          <a:solidFill>
            <a:srgbClr val="69AA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733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20BC71-37FD-4FCD-8EB2-3AF00884F0C8}"/>
              </a:ext>
            </a:extLst>
          </p:cNvPr>
          <p:cNvSpPr txBox="1"/>
          <p:nvPr/>
        </p:nvSpPr>
        <p:spPr>
          <a:xfrm>
            <a:off x="623393" y="-32492"/>
            <a:ext cx="417709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F9F6ED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  R  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C7B25D-C24E-4813-9E77-662CED27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7307"/>
            <a:ext cx="12192000" cy="6278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98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5684511" y="3928190"/>
            <a:ext cx="838828" cy="62343"/>
          </a:xfrm>
          <a:prstGeom prst="rect">
            <a:avLst/>
          </a:prstGeom>
          <a:solidFill>
            <a:srgbClr val="4646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4511824" y="2756926"/>
            <a:ext cx="3168352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333" spc="-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46464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구현화면</a:t>
            </a:r>
            <a:endParaRPr lang="en-US" altLang="ko-KR" sz="5333" spc="-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46464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173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870</TotalTime>
  <Words>703</Words>
  <Application>Microsoft Office PowerPoint</Application>
  <PresentationFormat>와이드스크린</PresentationFormat>
  <Paragraphs>145</Paragraphs>
  <Slides>30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9" baseType="lpstr">
      <vt:lpstr>a파도소리</vt:lpstr>
      <vt:lpstr>HY헤드라인M</vt:lpstr>
      <vt:lpstr>Yoon 윤고딕 520_TT</vt:lpstr>
      <vt:lpstr>Yoon 윤고딕 530_TT</vt:lpstr>
      <vt:lpstr>나눔바른고딕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MOON_</dc:creator>
  <cp:lastModifiedBy>장 예지</cp:lastModifiedBy>
  <cp:revision>18</cp:revision>
  <dcterms:created xsi:type="dcterms:W3CDTF">2021-08-05T14:17:22Z</dcterms:created>
  <dcterms:modified xsi:type="dcterms:W3CDTF">2021-09-06T01:43:51Z</dcterms:modified>
</cp:coreProperties>
</file>